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3"/>
  </p:notesMasterIdLst>
  <p:sldIdLst>
    <p:sldId id="258" r:id="rId2"/>
    <p:sldId id="321" r:id="rId3"/>
    <p:sldId id="309" r:id="rId4"/>
    <p:sldId id="310" r:id="rId5"/>
    <p:sldId id="313" r:id="rId6"/>
    <p:sldId id="314" r:id="rId7"/>
    <p:sldId id="315" r:id="rId8"/>
    <p:sldId id="317" r:id="rId9"/>
    <p:sldId id="316" r:id="rId10"/>
    <p:sldId id="318" r:id="rId11"/>
    <p:sldId id="320" r:id="rId12"/>
  </p:sldIdLst>
  <p:sldSz cx="9144000" cy="5143500" type="screen16x9"/>
  <p:notesSz cx="6858000" cy="9144000"/>
  <p:embeddedFontLst>
    <p:embeddedFont>
      <p:font typeface="Montserrat" charset="0"/>
      <p:regular r:id="rId14"/>
    </p:embeddedFont>
    <p:embeddedFont>
      <p:font typeface="Fira Sans Extra Condensed Medium" charset="0"/>
      <p:regular r:id="rId15"/>
      <p:bold r:id="rId16"/>
      <p:italic r:id="rId17"/>
      <p:boldItalic r:id="rId18"/>
    </p:embeddedFont>
    <p:embeddedFont>
      <p:font typeface="Calibri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54EA8CA-DC27-448A-8685-4B59D9457A8D}">
  <a:tblStyle styleId="{954EA8CA-DC27-448A-8685-4B59D9457A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25" autoAdjust="0"/>
    <p:restoredTop sz="93060" autoAdjust="0"/>
  </p:normalViewPr>
  <p:slideViewPr>
    <p:cSldViewPr>
      <p:cViewPr varScale="1">
        <p:scale>
          <a:sx n="85" d="100"/>
          <a:sy n="85" d="100"/>
        </p:scale>
        <p:origin x="-660" y="-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47273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8" r:id="rId2"/>
    <p:sldLayoutId id="214748366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27 CuadroTexto"/>
          <p:cNvSpPr txBox="1"/>
          <p:nvPr/>
        </p:nvSpPr>
        <p:spPr>
          <a:xfrm>
            <a:off x="611560" y="192367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Esquemas de conexión </a:t>
            </a:r>
            <a:br>
              <a:rPr lang="es-ES" sz="28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</a:br>
            <a:r>
              <a:rPr lang="es-ES" sz="28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Sistema</a:t>
            </a:r>
            <a:r>
              <a:rPr lang="es-ES" sz="28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 de radios Microondas NEC </a:t>
            </a:r>
            <a:r>
              <a:rPr lang="es-ES" sz="2800" b="1" dirty="0" smtClean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Elecnor</a:t>
            </a:r>
            <a:endParaRPr lang="es-CO" sz="2800" b="1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29" name="28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264"/>
            <a:ext cx="946448" cy="867578"/>
          </a:xfrm>
          <a:prstGeom prst="rect">
            <a:avLst/>
          </a:prstGeom>
        </p:spPr>
      </p:pic>
      <p:sp>
        <p:nvSpPr>
          <p:cNvPr id="30" name="2 Subtítulo"/>
          <p:cNvSpPr>
            <a:spLocks noGrp="1"/>
          </p:cNvSpPr>
          <p:nvPr>
            <p:ph type="subTitle" idx="1"/>
          </p:nvPr>
        </p:nvSpPr>
        <p:spPr>
          <a:xfrm>
            <a:off x="107504" y="4267200"/>
            <a:ext cx="6400800" cy="1752600"/>
          </a:xfrm>
        </p:spPr>
        <p:txBody>
          <a:bodyPr/>
          <a:lstStyle/>
          <a:p>
            <a:r>
              <a:rPr lang="es-ES" dirty="0"/>
              <a:t>Nicolás Vargas, Andrés Clavijo </a:t>
            </a:r>
          </a:p>
          <a:p>
            <a:r>
              <a:rPr lang="es-ES" dirty="0" smtClean="0"/>
              <a:t>21 Junio 2022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1133963" y="161823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2400" dirty="0"/>
              <a:t>Componentes radios </a:t>
            </a:r>
            <a:r>
              <a:rPr lang="es-ES" sz="2400" dirty="0" err="1"/>
              <a:t>iPasolink</a:t>
            </a:r>
            <a:r>
              <a:rPr lang="es-ES" sz="2400" dirty="0"/>
              <a:t> </a:t>
            </a:r>
            <a:r>
              <a:rPr lang="es-ES" sz="2400" dirty="0" smtClean="0"/>
              <a:t>400</a:t>
            </a:r>
            <a:endParaRPr sz="2400" dirty="0"/>
          </a:p>
        </p:txBody>
      </p:sp>
      <p:pic>
        <p:nvPicPr>
          <p:cNvPr id="36" name="3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49" y="45163"/>
            <a:ext cx="713868" cy="654379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8842163" y="555526"/>
            <a:ext cx="301837" cy="458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09523"/>
            <a:ext cx="3102082" cy="427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809523"/>
            <a:ext cx="2832892" cy="308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028383"/>
            <a:ext cx="2958026" cy="1058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13 Elipse"/>
          <p:cNvSpPr/>
          <p:nvPr/>
        </p:nvSpPr>
        <p:spPr>
          <a:xfrm>
            <a:off x="873637" y="3147814"/>
            <a:ext cx="457942" cy="3003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14 Elipse"/>
          <p:cNvSpPr/>
          <p:nvPr/>
        </p:nvSpPr>
        <p:spPr>
          <a:xfrm>
            <a:off x="2450633" y="3147814"/>
            <a:ext cx="563085" cy="3003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15 Rectángulo"/>
          <p:cNvSpPr/>
          <p:nvPr/>
        </p:nvSpPr>
        <p:spPr>
          <a:xfrm>
            <a:off x="4788024" y="4702115"/>
            <a:ext cx="3096184" cy="40043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15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07504" y="180387"/>
            <a:ext cx="8928992" cy="484244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6588224" y="4491045"/>
            <a:ext cx="2448272" cy="53178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247" y="4513296"/>
            <a:ext cx="531579" cy="487281"/>
          </a:xfrm>
          <a:prstGeom prst="rect">
            <a:avLst/>
          </a:prstGeom>
        </p:spPr>
      </p:pic>
      <p:sp>
        <p:nvSpPr>
          <p:cNvPr id="6" name="5 Rectángulo"/>
          <p:cNvSpPr/>
          <p:nvPr/>
        </p:nvSpPr>
        <p:spPr>
          <a:xfrm>
            <a:off x="5948536" y="4491046"/>
            <a:ext cx="639688" cy="53178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63"/>
          <a:stretch/>
        </p:blipFill>
        <p:spPr bwMode="auto">
          <a:xfrm flipH="1">
            <a:off x="2983354" y="697469"/>
            <a:ext cx="292502" cy="55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6" t="32012"/>
          <a:stretch/>
        </p:blipFill>
        <p:spPr bwMode="auto">
          <a:xfrm flipH="1">
            <a:off x="2395205" y="756708"/>
            <a:ext cx="615159" cy="617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63"/>
          <a:stretch/>
        </p:blipFill>
        <p:spPr bwMode="auto">
          <a:xfrm>
            <a:off x="6091386" y="676081"/>
            <a:ext cx="315219" cy="59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6" t="32012"/>
          <a:stretch/>
        </p:blipFill>
        <p:spPr bwMode="auto">
          <a:xfrm>
            <a:off x="6371739" y="699869"/>
            <a:ext cx="552578" cy="5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2" t="24396" r="56435"/>
          <a:stretch/>
        </p:blipFill>
        <p:spPr bwMode="auto">
          <a:xfrm>
            <a:off x="2123728" y="1243793"/>
            <a:ext cx="256470" cy="463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2" t="24396" r="56435"/>
          <a:stretch/>
        </p:blipFill>
        <p:spPr bwMode="auto">
          <a:xfrm>
            <a:off x="2987824" y="1237585"/>
            <a:ext cx="259902" cy="470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12 Rectángulo"/>
          <p:cNvSpPr/>
          <p:nvPr/>
        </p:nvSpPr>
        <p:spPr>
          <a:xfrm>
            <a:off x="2420378" y="1928755"/>
            <a:ext cx="861784" cy="184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14 CuadroTexto"/>
          <p:cNvSpPr txBox="1"/>
          <p:nvPr/>
        </p:nvSpPr>
        <p:spPr>
          <a:xfrm>
            <a:off x="1783213" y="1675130"/>
            <a:ext cx="10092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Coaxial #1</a:t>
            </a:r>
            <a:endParaRPr lang="es-CO" sz="8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2987824" y="689271"/>
            <a:ext cx="1009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Antena</a:t>
            </a:r>
            <a:endParaRPr lang="es-CO" sz="10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367032" y="338761"/>
            <a:ext cx="27995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 smtClean="0">
                <a:solidFill>
                  <a:schemeClr val="tx1"/>
                </a:solidFill>
                <a:latin typeface="Montserrat "/>
                <a:cs typeface="Calibri" pitchFamily="34" charset="0"/>
              </a:rPr>
              <a:t>SUBESTACIÓN GUAJIRA 1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6243443" y="338021"/>
            <a:ext cx="2397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 smtClean="0">
                <a:solidFill>
                  <a:schemeClr val="tx1"/>
                </a:solidFill>
                <a:latin typeface="Montserrat "/>
                <a:cs typeface="Calibri" pitchFamily="34" charset="0"/>
              </a:rPr>
              <a:t>SUBESTACION JEPIRACHI</a:t>
            </a:r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0" b="28363"/>
          <a:stretch/>
        </p:blipFill>
        <p:spPr bwMode="auto">
          <a:xfrm>
            <a:off x="1886594" y="3481556"/>
            <a:ext cx="2181350" cy="267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56" y="2546287"/>
            <a:ext cx="739000" cy="24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56" y="3024585"/>
            <a:ext cx="739000" cy="24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1" y="3816496"/>
            <a:ext cx="924834" cy="291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34 CuadroTexto"/>
          <p:cNvSpPr txBox="1"/>
          <p:nvPr/>
        </p:nvSpPr>
        <p:spPr>
          <a:xfrm>
            <a:off x="-106578" y="2253521"/>
            <a:ext cx="12725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RELE</a:t>
            </a:r>
          </a:p>
        </p:txBody>
      </p:sp>
      <p:sp>
        <p:nvSpPr>
          <p:cNvPr id="36" name="35 CuadroTexto"/>
          <p:cNvSpPr txBox="1"/>
          <p:nvPr/>
        </p:nvSpPr>
        <p:spPr>
          <a:xfrm>
            <a:off x="260314" y="4077600"/>
            <a:ext cx="1354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MUX IP6704A</a:t>
            </a:r>
            <a:endParaRPr lang="es-ES" sz="10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37 CuadroTexto"/>
          <p:cNvSpPr txBox="1"/>
          <p:nvPr/>
        </p:nvSpPr>
        <p:spPr>
          <a:xfrm>
            <a:off x="2061248" y="3773629"/>
            <a:ext cx="4194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E1</a:t>
            </a:r>
          </a:p>
        </p:txBody>
      </p:sp>
      <p:sp>
        <p:nvSpPr>
          <p:cNvPr id="41" name="40 CuadroTexto"/>
          <p:cNvSpPr txBox="1"/>
          <p:nvPr/>
        </p:nvSpPr>
        <p:spPr>
          <a:xfrm>
            <a:off x="678705" y="2478498"/>
            <a:ext cx="1237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C37,94</a:t>
            </a:r>
          </a:p>
        </p:txBody>
      </p:sp>
      <p:sp>
        <p:nvSpPr>
          <p:cNvPr id="57" name="56 CuadroTexto"/>
          <p:cNvSpPr txBox="1"/>
          <p:nvPr/>
        </p:nvSpPr>
        <p:spPr>
          <a:xfrm>
            <a:off x="2699792" y="1675130"/>
            <a:ext cx="10092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Coaxial </a:t>
            </a:r>
            <a:r>
              <a:rPr lang="es-ES" sz="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#2</a:t>
            </a:r>
            <a:endParaRPr lang="es-CO" sz="8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2" name="61 Rectángulo"/>
          <p:cNvSpPr/>
          <p:nvPr/>
        </p:nvSpPr>
        <p:spPr>
          <a:xfrm>
            <a:off x="4860032" y="2840438"/>
            <a:ext cx="861784" cy="184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0" name="79 CuadroTexto"/>
          <p:cNvSpPr txBox="1"/>
          <p:nvPr/>
        </p:nvSpPr>
        <p:spPr>
          <a:xfrm>
            <a:off x="5290924" y="669345"/>
            <a:ext cx="1009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Antena</a:t>
            </a:r>
            <a:endParaRPr lang="es-CO" sz="10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2" name="21 Conector recto"/>
          <p:cNvCxnSpPr/>
          <p:nvPr/>
        </p:nvCxnSpPr>
        <p:spPr>
          <a:xfrm>
            <a:off x="6587646" y="4676733"/>
            <a:ext cx="2448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75 Conector recto"/>
          <p:cNvCxnSpPr/>
          <p:nvPr/>
        </p:nvCxnSpPr>
        <p:spPr>
          <a:xfrm>
            <a:off x="6587646" y="4829133"/>
            <a:ext cx="2448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33 Rectángulo"/>
          <p:cNvSpPr/>
          <p:nvPr/>
        </p:nvSpPr>
        <p:spPr>
          <a:xfrm>
            <a:off x="6549931" y="4516417"/>
            <a:ext cx="7697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800" dirty="0" smtClean="0"/>
              <a:t>Elaboró</a:t>
            </a:r>
            <a:r>
              <a:rPr lang="es-ES" sz="800" dirty="0" smtClean="0"/>
              <a:t>: NV </a:t>
            </a:r>
            <a:endParaRPr lang="es-CO" dirty="0"/>
          </a:p>
        </p:txBody>
      </p:sp>
      <p:sp>
        <p:nvSpPr>
          <p:cNvPr id="37" name="36 Rectángulo"/>
          <p:cNvSpPr/>
          <p:nvPr/>
        </p:nvSpPr>
        <p:spPr>
          <a:xfrm>
            <a:off x="7751939" y="4503364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800" dirty="0" smtClean="0"/>
              <a:t>Revisó: AC</a:t>
            </a:r>
            <a:endParaRPr lang="es-ES" sz="800" dirty="0"/>
          </a:p>
        </p:txBody>
      </p:sp>
      <p:cxnSp>
        <p:nvCxnSpPr>
          <p:cNvPr id="42" name="41 Conector recto"/>
          <p:cNvCxnSpPr>
            <a:stCxn id="3" idx="0"/>
          </p:cNvCxnSpPr>
          <p:nvPr/>
        </p:nvCxnSpPr>
        <p:spPr>
          <a:xfrm>
            <a:off x="7812360" y="4491045"/>
            <a:ext cx="0" cy="185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Rectángulo"/>
          <p:cNvSpPr/>
          <p:nvPr/>
        </p:nvSpPr>
        <p:spPr>
          <a:xfrm>
            <a:off x="6545560" y="4661743"/>
            <a:ext cx="7184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800" dirty="0"/>
              <a:t>Aprobó</a:t>
            </a:r>
            <a:r>
              <a:rPr lang="es-ES" sz="800" dirty="0" smtClean="0"/>
              <a:t>: AC</a:t>
            </a:r>
            <a:endParaRPr lang="es-CO" dirty="0"/>
          </a:p>
        </p:txBody>
      </p:sp>
      <p:cxnSp>
        <p:nvCxnSpPr>
          <p:cNvPr id="45" name="44 Conector recto"/>
          <p:cNvCxnSpPr>
            <a:endCxn id="3" idx="2"/>
          </p:cNvCxnSpPr>
          <p:nvPr/>
        </p:nvCxnSpPr>
        <p:spPr>
          <a:xfrm>
            <a:off x="7812360" y="4829133"/>
            <a:ext cx="0" cy="193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45 Rectángulo"/>
          <p:cNvSpPr/>
          <p:nvPr/>
        </p:nvSpPr>
        <p:spPr>
          <a:xfrm>
            <a:off x="6543394" y="4848231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800" dirty="0" smtClean="0"/>
              <a:t>Versión: 1</a:t>
            </a:r>
            <a:endParaRPr lang="es-CO" dirty="0"/>
          </a:p>
        </p:txBody>
      </p:sp>
      <p:sp>
        <p:nvSpPr>
          <p:cNvPr id="47" name="46 Rectángulo"/>
          <p:cNvSpPr/>
          <p:nvPr/>
        </p:nvSpPr>
        <p:spPr>
          <a:xfrm>
            <a:off x="7728834" y="4835748"/>
            <a:ext cx="9621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800" dirty="0"/>
              <a:t> </a:t>
            </a:r>
            <a:r>
              <a:rPr lang="es-ES" sz="800" dirty="0" smtClean="0"/>
              <a:t>Fecha</a:t>
            </a:r>
            <a:r>
              <a:rPr lang="es-ES" sz="800" dirty="0" smtClean="0"/>
              <a:t>: 21/06/22</a:t>
            </a:r>
            <a:endParaRPr lang="es-CO" dirty="0"/>
          </a:p>
        </p:txBody>
      </p:sp>
      <p:cxnSp>
        <p:nvCxnSpPr>
          <p:cNvPr id="50" name="49 Conector recto"/>
          <p:cNvCxnSpPr>
            <a:stCxn id="28" idx="3"/>
          </p:cNvCxnSpPr>
          <p:nvPr/>
        </p:nvCxnSpPr>
        <p:spPr>
          <a:xfrm>
            <a:off x="937756" y="2667207"/>
            <a:ext cx="321876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51 Conector recto"/>
          <p:cNvCxnSpPr/>
          <p:nvPr/>
        </p:nvCxnSpPr>
        <p:spPr>
          <a:xfrm>
            <a:off x="1259632" y="2667207"/>
            <a:ext cx="0" cy="114928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80 Conector recto"/>
          <p:cNvCxnSpPr/>
          <p:nvPr/>
        </p:nvCxnSpPr>
        <p:spPr>
          <a:xfrm>
            <a:off x="929218" y="3133001"/>
            <a:ext cx="11909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recto"/>
          <p:cNvCxnSpPr>
            <a:endCxn id="30" idx="0"/>
          </p:cNvCxnSpPr>
          <p:nvPr/>
        </p:nvCxnSpPr>
        <p:spPr>
          <a:xfrm>
            <a:off x="1048308" y="3145505"/>
            <a:ext cx="0" cy="67099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89 Conector recto"/>
          <p:cNvCxnSpPr/>
          <p:nvPr/>
        </p:nvCxnSpPr>
        <p:spPr>
          <a:xfrm flipH="1">
            <a:off x="1285501" y="3962398"/>
            <a:ext cx="1940452" cy="20382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95 Conector recto"/>
          <p:cNvCxnSpPr/>
          <p:nvPr/>
        </p:nvCxnSpPr>
        <p:spPr>
          <a:xfrm>
            <a:off x="3218783" y="3608902"/>
            <a:ext cx="0" cy="357335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102 Conector recto"/>
          <p:cNvCxnSpPr/>
          <p:nvPr/>
        </p:nvCxnSpPr>
        <p:spPr>
          <a:xfrm flipH="1">
            <a:off x="1361581" y="3870003"/>
            <a:ext cx="834156" cy="10364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104 Conector recto"/>
          <p:cNvCxnSpPr/>
          <p:nvPr/>
        </p:nvCxnSpPr>
        <p:spPr>
          <a:xfrm>
            <a:off x="2195736" y="3584923"/>
            <a:ext cx="1" cy="28508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106 CuadroTexto"/>
          <p:cNvSpPr txBox="1"/>
          <p:nvPr/>
        </p:nvSpPr>
        <p:spPr>
          <a:xfrm>
            <a:off x="227861" y="3331695"/>
            <a:ext cx="1237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C37,94</a:t>
            </a:r>
          </a:p>
        </p:txBody>
      </p:sp>
      <p:cxnSp>
        <p:nvCxnSpPr>
          <p:cNvPr id="108" name="107 Conector recto"/>
          <p:cNvCxnSpPr>
            <a:stCxn id="15" idx="2"/>
          </p:cNvCxnSpPr>
          <p:nvPr/>
        </p:nvCxnSpPr>
        <p:spPr>
          <a:xfrm>
            <a:off x="2287847" y="1890574"/>
            <a:ext cx="6617" cy="134932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123 Conector recto"/>
          <p:cNvCxnSpPr/>
          <p:nvPr/>
        </p:nvCxnSpPr>
        <p:spPr>
          <a:xfrm>
            <a:off x="3155628" y="1890574"/>
            <a:ext cx="0" cy="10418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125 Conector recto"/>
          <p:cNvCxnSpPr/>
          <p:nvPr/>
        </p:nvCxnSpPr>
        <p:spPr>
          <a:xfrm flipH="1">
            <a:off x="2609650" y="2933141"/>
            <a:ext cx="5492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129 Conector recto"/>
          <p:cNvCxnSpPr/>
          <p:nvPr/>
        </p:nvCxnSpPr>
        <p:spPr>
          <a:xfrm flipV="1">
            <a:off x="2609650" y="2933141"/>
            <a:ext cx="0" cy="30871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2" t="24396" r="56435"/>
          <a:stretch/>
        </p:blipFill>
        <p:spPr bwMode="auto">
          <a:xfrm>
            <a:off x="5780353" y="1288589"/>
            <a:ext cx="256470" cy="463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2" t="24396" r="56435"/>
          <a:stretch/>
        </p:blipFill>
        <p:spPr bwMode="auto">
          <a:xfrm>
            <a:off x="6860101" y="1258066"/>
            <a:ext cx="259902" cy="470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" name="134 Rectángulo"/>
          <p:cNvSpPr/>
          <p:nvPr/>
        </p:nvSpPr>
        <p:spPr>
          <a:xfrm>
            <a:off x="6034502" y="2081155"/>
            <a:ext cx="861784" cy="184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6" name="135 CuadroTexto"/>
          <p:cNvSpPr txBox="1"/>
          <p:nvPr/>
        </p:nvSpPr>
        <p:spPr>
          <a:xfrm>
            <a:off x="5397337" y="1772445"/>
            <a:ext cx="10092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Coaxial #1</a:t>
            </a:r>
            <a:endParaRPr lang="es-CO" sz="8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3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0" b="28363"/>
          <a:stretch/>
        </p:blipFill>
        <p:spPr bwMode="auto">
          <a:xfrm>
            <a:off x="5500718" y="3484039"/>
            <a:ext cx="2181350" cy="267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944" y="2425367"/>
            <a:ext cx="739000" cy="24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0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944" y="2891161"/>
            <a:ext cx="739000" cy="24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3490" y="3870121"/>
            <a:ext cx="924834" cy="291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2" name="141 CuadroTexto"/>
          <p:cNvSpPr txBox="1"/>
          <p:nvPr/>
        </p:nvSpPr>
        <p:spPr>
          <a:xfrm>
            <a:off x="7812360" y="4161926"/>
            <a:ext cx="1354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MUX IP6704A</a:t>
            </a:r>
            <a:endParaRPr lang="es-ES" sz="10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3" name="142 CuadroTexto"/>
          <p:cNvSpPr txBox="1"/>
          <p:nvPr/>
        </p:nvSpPr>
        <p:spPr>
          <a:xfrm>
            <a:off x="5543664" y="3800966"/>
            <a:ext cx="2226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E1</a:t>
            </a:r>
          </a:p>
        </p:txBody>
      </p:sp>
      <p:sp>
        <p:nvSpPr>
          <p:cNvPr id="144" name="143 CuadroTexto"/>
          <p:cNvSpPr txBox="1"/>
          <p:nvPr/>
        </p:nvSpPr>
        <p:spPr>
          <a:xfrm>
            <a:off x="8082507" y="3454805"/>
            <a:ext cx="1237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C37,94</a:t>
            </a:r>
          </a:p>
        </p:txBody>
      </p:sp>
      <p:sp>
        <p:nvSpPr>
          <p:cNvPr id="145" name="144 CuadroTexto"/>
          <p:cNvSpPr txBox="1"/>
          <p:nvPr/>
        </p:nvSpPr>
        <p:spPr>
          <a:xfrm>
            <a:off x="6465394" y="1752450"/>
            <a:ext cx="10092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Coaxial </a:t>
            </a:r>
            <a:r>
              <a:rPr lang="es-ES" sz="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#2</a:t>
            </a:r>
            <a:endParaRPr lang="es-CO" sz="8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47" name="146 Conector recto"/>
          <p:cNvCxnSpPr/>
          <p:nvPr/>
        </p:nvCxnSpPr>
        <p:spPr>
          <a:xfrm>
            <a:off x="8315275" y="3481556"/>
            <a:ext cx="0" cy="45586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148 Conector recto"/>
          <p:cNvCxnSpPr/>
          <p:nvPr/>
        </p:nvCxnSpPr>
        <p:spPr>
          <a:xfrm flipH="1">
            <a:off x="8448298" y="3331695"/>
            <a:ext cx="7609" cy="61478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149 Conector recto"/>
          <p:cNvCxnSpPr/>
          <p:nvPr/>
        </p:nvCxnSpPr>
        <p:spPr>
          <a:xfrm>
            <a:off x="6825444" y="3946476"/>
            <a:ext cx="1229751" cy="10709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150 Conector recto"/>
          <p:cNvCxnSpPr/>
          <p:nvPr/>
        </p:nvCxnSpPr>
        <p:spPr>
          <a:xfrm flipH="1">
            <a:off x="6825444" y="3589028"/>
            <a:ext cx="1" cy="357448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151 Conector recto"/>
          <p:cNvCxnSpPr/>
          <p:nvPr/>
        </p:nvCxnSpPr>
        <p:spPr>
          <a:xfrm>
            <a:off x="5796136" y="4016023"/>
            <a:ext cx="2304959" cy="7551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152 Conector recto"/>
          <p:cNvCxnSpPr/>
          <p:nvPr/>
        </p:nvCxnSpPr>
        <p:spPr>
          <a:xfrm>
            <a:off x="5796136" y="3577916"/>
            <a:ext cx="0" cy="43810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153 CuadroTexto"/>
          <p:cNvSpPr txBox="1"/>
          <p:nvPr/>
        </p:nvSpPr>
        <p:spPr>
          <a:xfrm>
            <a:off x="6970028" y="2586972"/>
            <a:ext cx="1237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C37,94</a:t>
            </a:r>
          </a:p>
        </p:txBody>
      </p:sp>
      <p:cxnSp>
        <p:nvCxnSpPr>
          <p:cNvPr id="155" name="154 Conector recto"/>
          <p:cNvCxnSpPr>
            <a:stCxn id="136" idx="2"/>
          </p:cNvCxnSpPr>
          <p:nvPr/>
        </p:nvCxnSpPr>
        <p:spPr>
          <a:xfrm>
            <a:off x="5901971" y="1987889"/>
            <a:ext cx="7794" cy="1367202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155 Conector recto"/>
          <p:cNvCxnSpPr/>
          <p:nvPr/>
        </p:nvCxnSpPr>
        <p:spPr>
          <a:xfrm flipH="1">
            <a:off x="6912761" y="2023048"/>
            <a:ext cx="16636" cy="106181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156 Conector recto"/>
          <p:cNvCxnSpPr/>
          <p:nvPr/>
        </p:nvCxnSpPr>
        <p:spPr>
          <a:xfrm flipH="1">
            <a:off x="6223774" y="3085541"/>
            <a:ext cx="70054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157 Conector recto"/>
          <p:cNvCxnSpPr/>
          <p:nvPr/>
        </p:nvCxnSpPr>
        <p:spPr>
          <a:xfrm flipV="1">
            <a:off x="6223774" y="3085541"/>
            <a:ext cx="0" cy="30871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159 CuadroTexto"/>
          <p:cNvSpPr txBox="1"/>
          <p:nvPr/>
        </p:nvSpPr>
        <p:spPr>
          <a:xfrm>
            <a:off x="7838629" y="2181513"/>
            <a:ext cx="12725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RELE</a:t>
            </a:r>
          </a:p>
        </p:txBody>
      </p:sp>
      <p:cxnSp>
        <p:nvCxnSpPr>
          <p:cNvPr id="119" name="118 Conector recto"/>
          <p:cNvCxnSpPr/>
          <p:nvPr/>
        </p:nvCxnSpPr>
        <p:spPr>
          <a:xfrm>
            <a:off x="7993490" y="3331695"/>
            <a:ext cx="4548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122 Conector recto"/>
          <p:cNvCxnSpPr/>
          <p:nvPr/>
        </p:nvCxnSpPr>
        <p:spPr>
          <a:xfrm>
            <a:off x="7988050" y="3015569"/>
            <a:ext cx="0" cy="31612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128 Conector recto"/>
          <p:cNvCxnSpPr>
            <a:endCxn id="140" idx="1"/>
          </p:cNvCxnSpPr>
          <p:nvPr/>
        </p:nvCxnSpPr>
        <p:spPr>
          <a:xfrm>
            <a:off x="7993490" y="3012081"/>
            <a:ext cx="16145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158 Conector recto"/>
          <p:cNvCxnSpPr/>
          <p:nvPr/>
        </p:nvCxnSpPr>
        <p:spPr>
          <a:xfrm flipV="1">
            <a:off x="7838629" y="3481556"/>
            <a:ext cx="476646" cy="248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160 Conector recto"/>
          <p:cNvCxnSpPr/>
          <p:nvPr/>
        </p:nvCxnSpPr>
        <p:spPr>
          <a:xfrm>
            <a:off x="7838629" y="2553955"/>
            <a:ext cx="0" cy="928842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161 Conector recto"/>
          <p:cNvCxnSpPr>
            <a:endCxn id="139" idx="1"/>
          </p:cNvCxnSpPr>
          <p:nvPr/>
        </p:nvCxnSpPr>
        <p:spPr>
          <a:xfrm>
            <a:off x="7838629" y="2546287"/>
            <a:ext cx="31631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166 Conector recto"/>
          <p:cNvCxnSpPr/>
          <p:nvPr/>
        </p:nvCxnSpPr>
        <p:spPr>
          <a:xfrm flipV="1">
            <a:off x="3851920" y="812382"/>
            <a:ext cx="10081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167 Conector recto"/>
          <p:cNvCxnSpPr/>
          <p:nvPr/>
        </p:nvCxnSpPr>
        <p:spPr>
          <a:xfrm flipH="1">
            <a:off x="4510709" y="812381"/>
            <a:ext cx="347290" cy="1797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172 Conector recto"/>
          <p:cNvCxnSpPr/>
          <p:nvPr/>
        </p:nvCxnSpPr>
        <p:spPr>
          <a:xfrm flipH="1">
            <a:off x="4521506" y="990748"/>
            <a:ext cx="102215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593" y="3216895"/>
            <a:ext cx="2181351" cy="21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993" y="3216894"/>
            <a:ext cx="2181351" cy="21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13 Flecha izquierda y derecha"/>
          <p:cNvSpPr/>
          <p:nvPr/>
        </p:nvSpPr>
        <p:spPr>
          <a:xfrm rot="18373195">
            <a:off x="2995750" y="3439693"/>
            <a:ext cx="231323" cy="65270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1" name="90 Flecha izquierda y derecha"/>
          <p:cNvSpPr/>
          <p:nvPr/>
        </p:nvSpPr>
        <p:spPr>
          <a:xfrm rot="18373195">
            <a:off x="6593915" y="3443798"/>
            <a:ext cx="231323" cy="65270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6" name="105 CuadroTexto"/>
          <p:cNvSpPr txBox="1"/>
          <p:nvPr/>
        </p:nvSpPr>
        <p:spPr>
          <a:xfrm>
            <a:off x="2046094" y="884396"/>
            <a:ext cx="10092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Híbrido </a:t>
            </a:r>
            <a:endParaRPr lang="es-CO" sz="8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9" name="108 CuadroTexto"/>
          <p:cNvSpPr txBox="1"/>
          <p:nvPr/>
        </p:nvSpPr>
        <p:spPr>
          <a:xfrm>
            <a:off x="6306542" y="784250"/>
            <a:ext cx="10092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Híbrido </a:t>
            </a:r>
            <a:endParaRPr lang="es-CO" sz="8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0" name="109 CuadroTexto"/>
          <p:cNvSpPr txBox="1"/>
          <p:nvPr/>
        </p:nvSpPr>
        <p:spPr>
          <a:xfrm>
            <a:off x="1691680" y="1352694"/>
            <a:ext cx="5046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ODU 1 </a:t>
            </a:r>
            <a:endParaRPr lang="es-CO" sz="8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1" name="110 CuadroTexto"/>
          <p:cNvSpPr txBox="1"/>
          <p:nvPr/>
        </p:nvSpPr>
        <p:spPr>
          <a:xfrm>
            <a:off x="2555776" y="1347614"/>
            <a:ext cx="5046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ODU 2</a:t>
            </a:r>
            <a:endParaRPr lang="es-CO" sz="8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2" name="111 CuadroTexto"/>
          <p:cNvSpPr txBox="1"/>
          <p:nvPr/>
        </p:nvSpPr>
        <p:spPr>
          <a:xfrm>
            <a:off x="5364088" y="1373014"/>
            <a:ext cx="5046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ODU 1 </a:t>
            </a:r>
            <a:endParaRPr lang="es-CO" sz="8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3" name="112 CuadroTexto"/>
          <p:cNvSpPr txBox="1"/>
          <p:nvPr/>
        </p:nvSpPr>
        <p:spPr>
          <a:xfrm>
            <a:off x="6371739" y="1397372"/>
            <a:ext cx="5046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ODU 2</a:t>
            </a:r>
            <a:endParaRPr lang="es-CO" sz="8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22" name="121 Conector recto"/>
          <p:cNvCxnSpPr/>
          <p:nvPr/>
        </p:nvCxnSpPr>
        <p:spPr>
          <a:xfrm>
            <a:off x="307505" y="4702082"/>
            <a:ext cx="321876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124 Conector recto"/>
          <p:cNvCxnSpPr/>
          <p:nvPr/>
        </p:nvCxnSpPr>
        <p:spPr>
          <a:xfrm>
            <a:off x="312420" y="4817712"/>
            <a:ext cx="316961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126 Conector recto"/>
          <p:cNvCxnSpPr/>
          <p:nvPr/>
        </p:nvCxnSpPr>
        <p:spPr>
          <a:xfrm flipH="1">
            <a:off x="307505" y="4579097"/>
            <a:ext cx="321876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127 CuadroTexto"/>
          <p:cNvSpPr txBox="1"/>
          <p:nvPr/>
        </p:nvSpPr>
        <p:spPr>
          <a:xfrm>
            <a:off x="467544" y="4463008"/>
            <a:ext cx="729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Coaxial</a:t>
            </a:r>
            <a:r>
              <a:rPr lang="es-ES" sz="8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s-ES" sz="8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s-ES" sz="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 MM</a:t>
            </a:r>
          </a:p>
          <a:p>
            <a:pPr algn="ctr"/>
            <a:r>
              <a:rPr lang="es-ES" sz="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Coaxial</a:t>
            </a:r>
            <a:endParaRPr lang="es-ES" sz="8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54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1133963" y="231676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2400" dirty="0"/>
              <a:t>Componentes radios </a:t>
            </a:r>
            <a:r>
              <a:rPr lang="es-ES" sz="2400" dirty="0" err="1"/>
              <a:t>iPasolink</a:t>
            </a:r>
            <a:r>
              <a:rPr lang="es-ES" sz="2400" dirty="0"/>
              <a:t> </a:t>
            </a:r>
            <a:r>
              <a:rPr lang="es-ES" sz="2400" dirty="0" smtClean="0"/>
              <a:t>400</a:t>
            </a:r>
            <a:endParaRPr sz="2400" dirty="0"/>
          </a:p>
        </p:txBody>
      </p:sp>
      <p:pic>
        <p:nvPicPr>
          <p:cNvPr id="36" name="3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506" y="45163"/>
            <a:ext cx="819611" cy="75131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8842163" y="555526"/>
            <a:ext cx="301837" cy="458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10 CuadroTexto"/>
          <p:cNvSpPr txBox="1"/>
          <p:nvPr/>
        </p:nvSpPr>
        <p:spPr>
          <a:xfrm>
            <a:off x="985097" y="1419622"/>
            <a:ext cx="1998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solidFill>
                  <a:schemeClr val="tx1"/>
                </a:solidFill>
                <a:latin typeface="Montserrat "/>
                <a:cs typeface="Calibri" pitchFamily="34" charset="0"/>
              </a:rPr>
              <a:t>SUBESTACIÓN GUAJIRA 1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6302381" y="1419622"/>
            <a:ext cx="1611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solidFill>
                  <a:schemeClr val="tx1"/>
                </a:solidFill>
                <a:latin typeface="Montserrat "/>
                <a:cs typeface="Calibri" pitchFamily="34" charset="0"/>
              </a:rPr>
              <a:t>SUBESTACION JEPIRACHI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1444345" y="2711013"/>
            <a:ext cx="1354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IP6704A</a:t>
            </a:r>
          </a:p>
        </p:txBody>
      </p:sp>
      <p:cxnSp>
        <p:nvCxnSpPr>
          <p:cNvPr id="18" name="17 Conector recto"/>
          <p:cNvCxnSpPr/>
          <p:nvPr/>
        </p:nvCxnSpPr>
        <p:spPr bwMode="auto">
          <a:xfrm flipV="1">
            <a:off x="370672" y="3859215"/>
            <a:ext cx="297826" cy="333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19 CuadroTexto"/>
          <p:cNvSpPr txBox="1"/>
          <p:nvPr/>
        </p:nvSpPr>
        <p:spPr>
          <a:xfrm>
            <a:off x="5946135" y="2648572"/>
            <a:ext cx="1354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IP6704A</a:t>
            </a:r>
            <a:endParaRPr lang="es-ES" sz="10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1" name="20 Conector recto de flecha"/>
          <p:cNvCxnSpPr/>
          <p:nvPr/>
        </p:nvCxnSpPr>
        <p:spPr>
          <a:xfrm flipH="1" flipV="1">
            <a:off x="5726379" y="3306096"/>
            <a:ext cx="11270" cy="30304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 de flecha"/>
          <p:cNvCxnSpPr/>
          <p:nvPr/>
        </p:nvCxnSpPr>
        <p:spPr>
          <a:xfrm flipV="1">
            <a:off x="3293295" y="3306096"/>
            <a:ext cx="6549" cy="32282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848" y="3040251"/>
            <a:ext cx="1461693" cy="458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23 CuadroTexto"/>
          <p:cNvSpPr txBox="1"/>
          <p:nvPr/>
        </p:nvSpPr>
        <p:spPr>
          <a:xfrm>
            <a:off x="7086272" y="3375867"/>
            <a:ext cx="1237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C37,94</a:t>
            </a:r>
          </a:p>
        </p:txBody>
      </p:sp>
      <p:cxnSp>
        <p:nvCxnSpPr>
          <p:cNvPr id="25" name="24 Conector recto de flecha"/>
          <p:cNvCxnSpPr/>
          <p:nvPr/>
        </p:nvCxnSpPr>
        <p:spPr>
          <a:xfrm flipH="1" flipV="1">
            <a:off x="7460596" y="3258868"/>
            <a:ext cx="5635" cy="31375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25 CuadroTexto"/>
          <p:cNvSpPr txBox="1"/>
          <p:nvPr/>
        </p:nvSpPr>
        <p:spPr>
          <a:xfrm>
            <a:off x="519585" y="3459323"/>
            <a:ext cx="1237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C37,94</a:t>
            </a: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891" y="3009979"/>
            <a:ext cx="1162521" cy="37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28 CuadroTexto"/>
          <p:cNvSpPr txBox="1"/>
          <p:nvPr/>
        </p:nvSpPr>
        <p:spPr>
          <a:xfrm>
            <a:off x="2186440" y="3705632"/>
            <a:ext cx="2226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E1</a:t>
            </a:r>
          </a:p>
        </p:txBody>
      </p:sp>
      <p:sp>
        <p:nvSpPr>
          <p:cNvPr id="31" name="30 CuadroTexto"/>
          <p:cNvSpPr txBox="1"/>
          <p:nvPr/>
        </p:nvSpPr>
        <p:spPr>
          <a:xfrm>
            <a:off x="7460596" y="2600478"/>
            <a:ext cx="12725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RELE</a:t>
            </a:r>
          </a:p>
        </p:txBody>
      </p:sp>
      <p:sp>
        <p:nvSpPr>
          <p:cNvPr id="32" name="31 CuadroTexto"/>
          <p:cNvSpPr txBox="1"/>
          <p:nvPr/>
        </p:nvSpPr>
        <p:spPr>
          <a:xfrm>
            <a:off x="4558352" y="3336212"/>
            <a:ext cx="1237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iPasolink</a:t>
            </a:r>
            <a:r>
              <a:rPr lang="es-ES" sz="10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s-ES" sz="10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400</a:t>
            </a:r>
            <a:endParaRPr lang="es-ES" sz="1000" b="1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3" name="32 Conector recto"/>
          <p:cNvCxnSpPr>
            <a:endCxn id="23" idx="1"/>
          </p:cNvCxnSpPr>
          <p:nvPr/>
        </p:nvCxnSpPr>
        <p:spPr bwMode="auto">
          <a:xfrm>
            <a:off x="1220275" y="3226658"/>
            <a:ext cx="301573" cy="428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33 Conector recto"/>
          <p:cNvCxnSpPr/>
          <p:nvPr/>
        </p:nvCxnSpPr>
        <p:spPr bwMode="auto">
          <a:xfrm>
            <a:off x="2983856" y="3227978"/>
            <a:ext cx="418119" cy="32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40044" y="3031499"/>
            <a:ext cx="1567066" cy="494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文字方塊 43"/>
          <p:cNvSpPr txBox="1">
            <a:spLocks noChangeArrowheads="1"/>
          </p:cNvSpPr>
          <p:nvPr/>
        </p:nvSpPr>
        <p:spPr bwMode="auto">
          <a:xfrm>
            <a:off x="3646371" y="1724772"/>
            <a:ext cx="155113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 smtClean="0">
                <a:solidFill>
                  <a:schemeClr val="tx1"/>
                </a:solidFill>
                <a:latin typeface="Calibri" pitchFamily="34" charset="0"/>
              </a:rPr>
              <a:t>Radio </a:t>
            </a:r>
            <a:r>
              <a:rPr lang="en-US" altLang="zh-TW" sz="12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link</a:t>
            </a:r>
            <a:endParaRPr lang="zh-TW" altLang="en-US" sz="12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8" name="Picture 7" descr="D:\FAE\FAE Document\My Visio\icons\Radar Dish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01975" y="2315276"/>
            <a:ext cx="843006" cy="943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7" descr="D:\FAE\FAE Document\My Visio\icons\Radar Dish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08946" y="2300922"/>
            <a:ext cx="827649" cy="905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39 CuadroTexto"/>
          <p:cNvSpPr txBox="1"/>
          <p:nvPr/>
        </p:nvSpPr>
        <p:spPr>
          <a:xfrm>
            <a:off x="3289942" y="3352961"/>
            <a:ext cx="1237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000" b="1">
                <a:solidFill>
                  <a:srgbClr val="00B05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iPasolink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smtClean="0">
                <a:solidFill>
                  <a:schemeClr val="tx1"/>
                </a:solidFill>
              </a:rPr>
              <a:t>400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42" name="41 Conector recto"/>
          <p:cNvCxnSpPr/>
          <p:nvPr/>
        </p:nvCxnSpPr>
        <p:spPr bwMode="auto">
          <a:xfrm flipV="1">
            <a:off x="1289794" y="3425191"/>
            <a:ext cx="464109" cy="5401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42 Conector recto de flecha"/>
          <p:cNvCxnSpPr/>
          <p:nvPr/>
        </p:nvCxnSpPr>
        <p:spPr>
          <a:xfrm flipV="1">
            <a:off x="1452286" y="3844132"/>
            <a:ext cx="6549" cy="32282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1135383" y="4006273"/>
            <a:ext cx="1237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C37,94</a:t>
            </a:r>
          </a:p>
        </p:txBody>
      </p:sp>
      <p:cxnSp>
        <p:nvCxnSpPr>
          <p:cNvPr id="45" name="44 Conector recto de flecha"/>
          <p:cNvCxnSpPr/>
          <p:nvPr/>
        </p:nvCxnSpPr>
        <p:spPr>
          <a:xfrm flipH="1" flipV="1">
            <a:off x="7251512" y="3554108"/>
            <a:ext cx="11270" cy="30304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45 CuadroTexto"/>
          <p:cNvSpPr txBox="1"/>
          <p:nvPr/>
        </p:nvSpPr>
        <p:spPr>
          <a:xfrm>
            <a:off x="6623577" y="3790392"/>
            <a:ext cx="1237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C37,94</a:t>
            </a:r>
          </a:p>
        </p:txBody>
      </p:sp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891" y="3620180"/>
            <a:ext cx="1139226" cy="37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8" name="47 Conector recto"/>
          <p:cNvCxnSpPr/>
          <p:nvPr/>
        </p:nvCxnSpPr>
        <p:spPr bwMode="auto">
          <a:xfrm>
            <a:off x="7151850" y="3425191"/>
            <a:ext cx="465336" cy="3872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47" y="3020331"/>
            <a:ext cx="1139226" cy="37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47" y="3794144"/>
            <a:ext cx="1139226" cy="37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50 CuadroTexto"/>
          <p:cNvSpPr txBox="1"/>
          <p:nvPr/>
        </p:nvSpPr>
        <p:spPr>
          <a:xfrm>
            <a:off x="-1348" y="2539532"/>
            <a:ext cx="12725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RELE</a:t>
            </a:r>
          </a:p>
        </p:txBody>
      </p:sp>
      <p:cxnSp>
        <p:nvCxnSpPr>
          <p:cNvPr id="54" name="53 Conector recto de flecha"/>
          <p:cNvCxnSpPr/>
          <p:nvPr/>
        </p:nvCxnSpPr>
        <p:spPr>
          <a:xfrm flipV="1">
            <a:off x="1444345" y="3297910"/>
            <a:ext cx="6549" cy="32282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recto"/>
          <p:cNvCxnSpPr>
            <a:endCxn id="28" idx="1"/>
          </p:cNvCxnSpPr>
          <p:nvPr/>
        </p:nvCxnSpPr>
        <p:spPr bwMode="auto">
          <a:xfrm>
            <a:off x="7407813" y="3159342"/>
            <a:ext cx="186078" cy="370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60 Conector recto"/>
          <p:cNvCxnSpPr/>
          <p:nvPr/>
        </p:nvCxnSpPr>
        <p:spPr bwMode="auto">
          <a:xfrm>
            <a:off x="5536595" y="3192319"/>
            <a:ext cx="323666" cy="32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4" name="63 CuadroTexto"/>
          <p:cNvSpPr txBox="1"/>
          <p:nvPr/>
        </p:nvSpPr>
        <p:spPr>
          <a:xfrm>
            <a:off x="5197508" y="3754027"/>
            <a:ext cx="1195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E1</a:t>
            </a:r>
          </a:p>
        </p:txBody>
      </p:sp>
    </p:spTree>
    <p:extLst>
      <p:ext uri="{BB962C8B-B14F-4D97-AF65-F5344CB8AC3E}">
        <p14:creationId xmlns:p14="http://schemas.microsoft.com/office/powerpoint/2010/main" val="4112645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1115616" y="123478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2400" dirty="0"/>
              <a:t>Componentes radios </a:t>
            </a:r>
            <a:r>
              <a:rPr lang="es-ES" sz="2400" dirty="0" err="1"/>
              <a:t>iPasolink</a:t>
            </a:r>
            <a:r>
              <a:rPr lang="es-ES" sz="2400" dirty="0"/>
              <a:t> </a:t>
            </a:r>
            <a:r>
              <a:rPr lang="es-ES" sz="2400" dirty="0" smtClean="0"/>
              <a:t>400</a:t>
            </a:r>
            <a:endParaRPr sz="2400" dirty="0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2" t="24396" r="56435"/>
          <a:stretch/>
        </p:blipFill>
        <p:spPr bwMode="auto">
          <a:xfrm>
            <a:off x="881541" y="1291439"/>
            <a:ext cx="832339" cy="150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14 CuadroTexto"/>
          <p:cNvSpPr txBox="1"/>
          <p:nvPr/>
        </p:nvSpPr>
        <p:spPr>
          <a:xfrm>
            <a:off x="558566" y="849087"/>
            <a:ext cx="5112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1. Dos ODU (Unidad </a:t>
            </a:r>
            <a:r>
              <a:rPr lang="es-ES" sz="12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Out</a:t>
            </a:r>
            <a:r>
              <a:rPr lang="es-ES" sz="12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 Door), tipo </a:t>
            </a:r>
            <a:r>
              <a:rPr lang="es-CO" sz="12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IAG3, 13GHz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656184" y="3469495"/>
            <a:ext cx="2691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2. Un Hybrid combiner</a:t>
            </a:r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2" t="24396" r="56435"/>
          <a:stretch/>
        </p:blipFill>
        <p:spPr bwMode="auto">
          <a:xfrm>
            <a:off x="2267744" y="1270029"/>
            <a:ext cx="832339" cy="150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17 CuadroTexto"/>
          <p:cNvSpPr txBox="1"/>
          <p:nvPr/>
        </p:nvSpPr>
        <p:spPr>
          <a:xfrm>
            <a:off x="643076" y="300754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LO Subband-S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2101306" y="3005208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HI Subband-S</a:t>
            </a:r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6" t="32012"/>
          <a:stretch/>
        </p:blipFill>
        <p:spPr bwMode="auto">
          <a:xfrm>
            <a:off x="1399160" y="3784089"/>
            <a:ext cx="1328757" cy="1333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6" t="32012"/>
          <a:stretch/>
        </p:blipFill>
        <p:spPr bwMode="auto">
          <a:xfrm>
            <a:off x="6300227" y="1270029"/>
            <a:ext cx="1584686" cy="159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2" t="24396" r="56435"/>
          <a:stretch/>
        </p:blipFill>
        <p:spPr bwMode="auto">
          <a:xfrm>
            <a:off x="6309180" y="3439645"/>
            <a:ext cx="669168" cy="1210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2" t="24396" r="56435"/>
          <a:stretch/>
        </p:blipFill>
        <p:spPr bwMode="auto">
          <a:xfrm>
            <a:off x="7493066" y="3439645"/>
            <a:ext cx="669168" cy="1210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63"/>
          <a:stretch/>
        </p:blipFill>
        <p:spPr bwMode="auto">
          <a:xfrm>
            <a:off x="5569945" y="1120839"/>
            <a:ext cx="856241" cy="1612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24 CuadroTexto"/>
          <p:cNvSpPr txBox="1"/>
          <p:nvPr/>
        </p:nvSpPr>
        <p:spPr>
          <a:xfrm>
            <a:off x="5389923" y="830518"/>
            <a:ext cx="982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Antena</a:t>
            </a:r>
          </a:p>
        </p:txBody>
      </p:sp>
      <p:sp>
        <p:nvSpPr>
          <p:cNvPr id="26" name="25 Rectángulo"/>
          <p:cNvSpPr/>
          <p:nvPr/>
        </p:nvSpPr>
        <p:spPr>
          <a:xfrm>
            <a:off x="6148321" y="2881703"/>
            <a:ext cx="861784" cy="184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26 Flecha derecha"/>
          <p:cNvSpPr/>
          <p:nvPr/>
        </p:nvSpPr>
        <p:spPr>
          <a:xfrm rot="16200000">
            <a:off x="6275711" y="3008473"/>
            <a:ext cx="663553" cy="27046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27 Flecha derecha"/>
          <p:cNvSpPr/>
          <p:nvPr/>
        </p:nvSpPr>
        <p:spPr>
          <a:xfrm rot="14094362">
            <a:off x="7303011" y="2927904"/>
            <a:ext cx="751315" cy="27046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9" name="28 Conector recto"/>
          <p:cNvCxnSpPr/>
          <p:nvPr/>
        </p:nvCxnSpPr>
        <p:spPr>
          <a:xfrm>
            <a:off x="6524337" y="4525548"/>
            <a:ext cx="0" cy="591859"/>
          </a:xfrm>
          <a:prstGeom prst="line">
            <a:avLst/>
          </a:prstGeom>
          <a:ln w="38100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Conector recto"/>
          <p:cNvCxnSpPr/>
          <p:nvPr/>
        </p:nvCxnSpPr>
        <p:spPr>
          <a:xfrm>
            <a:off x="7703897" y="4525548"/>
            <a:ext cx="0" cy="591859"/>
          </a:xfrm>
          <a:prstGeom prst="line">
            <a:avLst/>
          </a:prstGeom>
          <a:ln w="38100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30 CuadroTexto"/>
          <p:cNvSpPr txBox="1"/>
          <p:nvPr/>
        </p:nvSpPr>
        <p:spPr>
          <a:xfrm>
            <a:off x="5066780" y="2894428"/>
            <a:ext cx="1006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Izquierda</a:t>
            </a:r>
            <a:endParaRPr lang="es-CO" sz="1200" dirty="0">
              <a:solidFill>
                <a:schemeClr val="tx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7915121" y="2894432"/>
            <a:ext cx="1006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Derecha</a:t>
            </a:r>
            <a:endParaRPr lang="es-CO" sz="1200" dirty="0">
              <a:solidFill>
                <a:schemeClr val="tx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33" name="32 CuadroTexto"/>
          <p:cNvSpPr txBox="1"/>
          <p:nvPr/>
        </p:nvSpPr>
        <p:spPr>
          <a:xfrm>
            <a:off x="5325043" y="4682977"/>
            <a:ext cx="1009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Coaxial #1</a:t>
            </a:r>
            <a:endParaRPr lang="es-CO" sz="1200" dirty="0">
              <a:solidFill>
                <a:schemeClr val="tx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34" name="33 CuadroTexto"/>
          <p:cNvSpPr txBox="1"/>
          <p:nvPr/>
        </p:nvSpPr>
        <p:spPr>
          <a:xfrm>
            <a:off x="6742720" y="4682976"/>
            <a:ext cx="1009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Coaxial #2</a:t>
            </a:r>
            <a:endParaRPr lang="es-CO" sz="1200" dirty="0">
              <a:solidFill>
                <a:schemeClr val="tx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35" name="34 CuadroTexto"/>
          <p:cNvSpPr txBox="1"/>
          <p:nvPr/>
        </p:nvSpPr>
        <p:spPr>
          <a:xfrm>
            <a:off x="5001585" y="3784089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Protección 1+1</a:t>
            </a:r>
            <a:endParaRPr lang="es-CO" sz="1200" dirty="0">
              <a:solidFill>
                <a:schemeClr val="tx1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36" name="35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273" y="52498"/>
            <a:ext cx="848749" cy="778020"/>
          </a:xfrm>
          <a:prstGeom prst="rect">
            <a:avLst/>
          </a:prstGeom>
        </p:spPr>
      </p:pic>
      <p:sp>
        <p:nvSpPr>
          <p:cNvPr id="37" name="36 Rectángulo"/>
          <p:cNvSpPr/>
          <p:nvPr/>
        </p:nvSpPr>
        <p:spPr>
          <a:xfrm>
            <a:off x="8842163" y="555526"/>
            <a:ext cx="301837" cy="458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833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1157209" y="4838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2400" dirty="0"/>
              <a:t>Componentes radios </a:t>
            </a:r>
            <a:r>
              <a:rPr lang="es-ES" sz="2400" dirty="0" err="1"/>
              <a:t>iPasolink</a:t>
            </a:r>
            <a:r>
              <a:rPr lang="es-ES" sz="2400" dirty="0"/>
              <a:t> </a:t>
            </a:r>
            <a:r>
              <a:rPr lang="es-ES" sz="2400" dirty="0" smtClean="0"/>
              <a:t>400</a:t>
            </a:r>
            <a:endParaRPr sz="24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282615" y="699542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3. Interfaces IDU (Unidad In Door)</a:t>
            </a:r>
            <a:endParaRPr lang="es-CO" sz="1200" b="1" dirty="0">
              <a:solidFill>
                <a:schemeClr val="tx1"/>
              </a:solidFill>
              <a:latin typeface="Montserrat"/>
              <a:ea typeface="Montserrat"/>
              <a:cs typeface="Montserrat"/>
            </a:endParaRPr>
          </a:p>
          <a:p>
            <a:endParaRPr lang="es-CO" sz="1200" b="1" dirty="0">
              <a:solidFill>
                <a:schemeClr val="tx1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36" name="3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273" y="52498"/>
            <a:ext cx="848749" cy="77802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8842163" y="555526"/>
            <a:ext cx="301837" cy="458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4" t="72732" r="3749" b="15449"/>
          <a:stretch/>
        </p:blipFill>
        <p:spPr bwMode="auto">
          <a:xfrm>
            <a:off x="1727684" y="1077636"/>
            <a:ext cx="5153884" cy="776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64"/>
          <a:stretch/>
        </p:blipFill>
        <p:spPr bwMode="auto">
          <a:xfrm>
            <a:off x="1882922" y="1779662"/>
            <a:ext cx="4937860" cy="991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38" y="2801256"/>
            <a:ext cx="2826989" cy="2309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13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1133963" y="203418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2400" dirty="0"/>
              <a:t>Componentes radios </a:t>
            </a:r>
            <a:r>
              <a:rPr lang="es-ES" sz="2400" dirty="0" err="1"/>
              <a:t>iPasolink</a:t>
            </a:r>
            <a:r>
              <a:rPr lang="es-ES" sz="2400" dirty="0"/>
              <a:t> </a:t>
            </a:r>
            <a:r>
              <a:rPr lang="es-ES" sz="2400" dirty="0" smtClean="0"/>
              <a:t>400</a:t>
            </a:r>
            <a:endParaRPr sz="2400" dirty="0"/>
          </a:p>
        </p:txBody>
      </p:sp>
      <p:pic>
        <p:nvPicPr>
          <p:cNvPr id="36" name="3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273" y="52498"/>
            <a:ext cx="848749" cy="77802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8842163" y="555526"/>
            <a:ext cx="301837" cy="458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141443"/>
            <a:ext cx="7337292" cy="70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9 Conector recto de flecha"/>
          <p:cNvCxnSpPr/>
          <p:nvPr/>
        </p:nvCxnSpPr>
        <p:spPr>
          <a:xfrm flipH="1">
            <a:off x="5111284" y="1893451"/>
            <a:ext cx="5704" cy="259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CuadroTexto"/>
          <p:cNvSpPr txBox="1"/>
          <p:nvPr/>
        </p:nvSpPr>
        <p:spPr>
          <a:xfrm>
            <a:off x="4499992" y="1295635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Tarjeta 16xE1s instalada en Slot #3</a:t>
            </a:r>
            <a:endParaRPr lang="es-CO" sz="1200" dirty="0">
              <a:solidFill>
                <a:schemeClr val="tx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827584" y="3293571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Puertos Ethernet 10/100/100 Base TX</a:t>
            </a:r>
          </a:p>
          <a:p>
            <a:r>
              <a:rPr lang="es-ES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El puerto 1 se usa para gestión de los radios </a:t>
            </a:r>
            <a:endParaRPr lang="es-CO" sz="1200" dirty="0">
              <a:solidFill>
                <a:schemeClr val="tx1"/>
              </a:solidFill>
              <a:latin typeface="Montserrat"/>
              <a:ea typeface="Montserrat"/>
              <a:cs typeface="Montserrat"/>
            </a:endParaRPr>
          </a:p>
        </p:txBody>
      </p:sp>
      <p:cxnSp>
        <p:nvCxnSpPr>
          <p:cNvPr id="13" name="12 Conector recto de flecha"/>
          <p:cNvCxnSpPr/>
          <p:nvPr/>
        </p:nvCxnSpPr>
        <p:spPr>
          <a:xfrm flipV="1">
            <a:off x="2661907" y="2843727"/>
            <a:ext cx="0" cy="4498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/>
          <p:nvPr/>
        </p:nvCxnSpPr>
        <p:spPr>
          <a:xfrm flipH="1">
            <a:off x="3239076" y="1884307"/>
            <a:ext cx="5704" cy="259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2771024" y="1332808"/>
            <a:ext cx="1296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Cable coaxial #2</a:t>
            </a:r>
            <a:endParaRPr lang="es-CO" sz="1200" dirty="0">
              <a:solidFill>
                <a:schemeClr val="tx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1186848" y="1321439"/>
            <a:ext cx="1296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Cable coaxial #1</a:t>
            </a:r>
            <a:endParaRPr lang="es-CO" sz="1200" dirty="0">
              <a:solidFill>
                <a:schemeClr val="tx1"/>
              </a:solidFill>
              <a:latin typeface="Montserrat"/>
              <a:ea typeface="Montserrat"/>
              <a:cs typeface="Montserrat"/>
            </a:endParaRPr>
          </a:p>
        </p:txBody>
      </p:sp>
      <p:cxnSp>
        <p:nvCxnSpPr>
          <p:cNvPr id="18" name="17 Conector recto de flecha"/>
          <p:cNvCxnSpPr/>
          <p:nvPr/>
        </p:nvCxnSpPr>
        <p:spPr>
          <a:xfrm flipH="1">
            <a:off x="1757984" y="1880843"/>
            <a:ext cx="5704" cy="2594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CuadroTexto"/>
          <p:cNvSpPr txBox="1"/>
          <p:nvPr/>
        </p:nvSpPr>
        <p:spPr>
          <a:xfrm>
            <a:off x="5220072" y="3221563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Fuente de poder #1</a:t>
            </a:r>
          </a:p>
          <a:p>
            <a:r>
              <a:rPr lang="es-ES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48 Vdc, 12.5 A</a:t>
            </a:r>
            <a:endParaRPr lang="es-CO" sz="1200" dirty="0">
              <a:solidFill>
                <a:schemeClr val="tx1"/>
              </a:solidFill>
              <a:latin typeface="Montserrat"/>
              <a:ea typeface="Montserrat"/>
              <a:cs typeface="Montserrat"/>
            </a:endParaRPr>
          </a:p>
        </p:txBody>
      </p:sp>
      <p:cxnSp>
        <p:nvCxnSpPr>
          <p:cNvPr id="20" name="19 Conector recto de flecha"/>
          <p:cNvCxnSpPr/>
          <p:nvPr/>
        </p:nvCxnSpPr>
        <p:spPr>
          <a:xfrm flipV="1">
            <a:off x="5868144" y="2852379"/>
            <a:ext cx="250147" cy="4411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CuadroTexto"/>
          <p:cNvSpPr txBox="1"/>
          <p:nvPr/>
        </p:nvSpPr>
        <p:spPr>
          <a:xfrm>
            <a:off x="6732240" y="3221563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Fuente de poder #2</a:t>
            </a:r>
          </a:p>
          <a:p>
            <a:r>
              <a:rPr lang="es-ES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48 Vdc, 12.5 A</a:t>
            </a:r>
            <a:endParaRPr lang="es-CO" sz="1200" dirty="0">
              <a:solidFill>
                <a:schemeClr val="tx1"/>
              </a:solidFill>
              <a:latin typeface="Montserrat"/>
              <a:ea typeface="Montserrat"/>
              <a:cs typeface="Montserrat"/>
            </a:endParaRPr>
          </a:p>
        </p:txBody>
      </p:sp>
      <p:cxnSp>
        <p:nvCxnSpPr>
          <p:cNvPr id="22" name="21 Conector recto de flecha"/>
          <p:cNvCxnSpPr/>
          <p:nvPr/>
        </p:nvCxnSpPr>
        <p:spPr>
          <a:xfrm flipH="1" flipV="1">
            <a:off x="6910379" y="2852379"/>
            <a:ext cx="253909" cy="4411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7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1133963" y="203418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2400" dirty="0"/>
              <a:t>Componentes radios </a:t>
            </a:r>
            <a:r>
              <a:rPr lang="es-ES" sz="2400" dirty="0" err="1"/>
              <a:t>iPasolink</a:t>
            </a:r>
            <a:r>
              <a:rPr lang="es-ES" sz="2400" dirty="0"/>
              <a:t> </a:t>
            </a:r>
            <a:r>
              <a:rPr lang="es-ES" sz="2400" dirty="0" smtClean="0"/>
              <a:t>400</a:t>
            </a:r>
            <a:endParaRPr sz="2400" dirty="0"/>
          </a:p>
        </p:txBody>
      </p:sp>
      <p:pic>
        <p:nvPicPr>
          <p:cNvPr id="36" name="3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273" y="52498"/>
            <a:ext cx="848749" cy="77802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8842163" y="555526"/>
            <a:ext cx="301837" cy="458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23 CuadroTexto"/>
          <p:cNvSpPr txBox="1"/>
          <p:nvPr/>
        </p:nvSpPr>
        <p:spPr>
          <a:xfrm>
            <a:off x="452227" y="822516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4</a:t>
            </a:r>
            <a:r>
              <a:rPr lang="es-ES" sz="12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. Panel </a:t>
            </a:r>
            <a:r>
              <a:rPr lang="es-ES" sz="12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de conexión E1 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59"/>
          <a:stretch/>
        </p:blipFill>
        <p:spPr bwMode="auto">
          <a:xfrm>
            <a:off x="2180419" y="1259424"/>
            <a:ext cx="4436944" cy="1213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1"/>
          <a:stretch/>
        </p:blipFill>
        <p:spPr bwMode="auto">
          <a:xfrm>
            <a:off x="2209191" y="2499742"/>
            <a:ext cx="5256584" cy="2503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26 CuadroTexto"/>
          <p:cNvSpPr txBox="1"/>
          <p:nvPr/>
        </p:nvSpPr>
        <p:spPr>
          <a:xfrm>
            <a:off x="7216826" y="4274099"/>
            <a:ext cx="540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X 2</a:t>
            </a:r>
            <a:endParaRPr lang="es-CO" sz="1200" dirty="0">
              <a:solidFill>
                <a:schemeClr val="tx1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3908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1133963" y="203418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2400" dirty="0"/>
              <a:t>Componentes radios </a:t>
            </a:r>
            <a:r>
              <a:rPr lang="es-ES" sz="2400" dirty="0" err="1"/>
              <a:t>iPasolink</a:t>
            </a:r>
            <a:r>
              <a:rPr lang="es-ES" sz="2400" dirty="0"/>
              <a:t> </a:t>
            </a:r>
            <a:r>
              <a:rPr lang="es-ES" sz="2400" dirty="0" smtClean="0"/>
              <a:t>400</a:t>
            </a:r>
            <a:endParaRPr sz="2400" dirty="0"/>
          </a:p>
        </p:txBody>
      </p:sp>
      <p:pic>
        <p:nvPicPr>
          <p:cNvPr id="36" name="3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273" y="52498"/>
            <a:ext cx="848749" cy="77802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8842163" y="555526"/>
            <a:ext cx="301837" cy="458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23 CuadroTexto"/>
          <p:cNvSpPr txBox="1"/>
          <p:nvPr/>
        </p:nvSpPr>
        <p:spPr>
          <a:xfrm>
            <a:off x="539552" y="830518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5. Accesorios</a:t>
            </a:r>
            <a:endParaRPr lang="es-CO" sz="12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endParaRPr lang="es-ES" sz="1200" dirty="0">
              <a:solidFill>
                <a:schemeClr val="tx1"/>
              </a:solidFill>
              <a:latin typeface="Montserrat"/>
              <a:ea typeface="Montserrat"/>
              <a:cs typeface="Montserrat"/>
            </a:endParaRP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471775"/>
              </p:ext>
            </p:extLst>
          </p:nvPr>
        </p:nvGraphicFramePr>
        <p:xfrm>
          <a:off x="539552" y="1203598"/>
          <a:ext cx="7761420" cy="3744417"/>
        </p:xfrm>
        <a:graphic>
          <a:graphicData uri="http://schemas.openxmlformats.org/drawingml/2006/table">
            <a:tbl>
              <a:tblPr firstRow="1" bandRow="1">
                <a:tableStyleId>{954EA8CA-DC27-448A-8685-4B59D9457A8D}</a:tableStyleId>
              </a:tblPr>
              <a:tblGrid>
                <a:gridCol w="2520280"/>
                <a:gridCol w="5241140"/>
              </a:tblGrid>
              <a:tr h="12481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</a:tr>
              <a:tr h="12481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</a:tr>
              <a:tr h="12481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10 CuadroTexto"/>
          <p:cNvSpPr txBox="1"/>
          <p:nvPr/>
        </p:nvSpPr>
        <p:spPr>
          <a:xfrm>
            <a:off x="583624" y="1631259"/>
            <a:ext cx="2620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5.2 Cuatro (4) protectores contra descargas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611560" y="2849513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5.3 Dos herrajes para montaje de radios en la torre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726468" y="4083918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5.4 Cable coaxial para conexión ODU - IDU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21" t="51684" r="2268" b="27698"/>
          <a:stretch/>
        </p:blipFill>
        <p:spPr bwMode="auto">
          <a:xfrm>
            <a:off x="4501898" y="1254080"/>
            <a:ext cx="1961847" cy="1101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690" y="2501308"/>
            <a:ext cx="358322" cy="1097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78301" y="2501309"/>
            <a:ext cx="982863" cy="1097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0" t="41681" r="43850" b="37600"/>
          <a:stretch/>
        </p:blipFill>
        <p:spPr bwMode="auto">
          <a:xfrm>
            <a:off x="3550747" y="4068993"/>
            <a:ext cx="1669325" cy="84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19" y="3813634"/>
            <a:ext cx="1235231" cy="1103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528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1133963" y="203418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2400" dirty="0"/>
              <a:t>Componentes radios </a:t>
            </a:r>
            <a:r>
              <a:rPr lang="es-ES" sz="2400" dirty="0" err="1"/>
              <a:t>iPasolink</a:t>
            </a:r>
            <a:r>
              <a:rPr lang="es-ES" sz="2400" dirty="0"/>
              <a:t> </a:t>
            </a:r>
            <a:r>
              <a:rPr lang="es-ES" sz="2400" dirty="0" smtClean="0"/>
              <a:t>400</a:t>
            </a:r>
            <a:endParaRPr sz="2400" dirty="0"/>
          </a:p>
        </p:txBody>
      </p:sp>
      <p:pic>
        <p:nvPicPr>
          <p:cNvPr id="36" name="3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273" y="52498"/>
            <a:ext cx="848749" cy="77802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8842163" y="555526"/>
            <a:ext cx="301837" cy="458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119080"/>
              </p:ext>
            </p:extLst>
          </p:nvPr>
        </p:nvGraphicFramePr>
        <p:xfrm>
          <a:off x="539552" y="1203598"/>
          <a:ext cx="7761420" cy="3600400"/>
        </p:xfrm>
        <a:graphic>
          <a:graphicData uri="http://schemas.openxmlformats.org/drawingml/2006/table">
            <a:tbl>
              <a:tblPr firstRow="1" bandRow="1">
                <a:tableStyleId>{954EA8CA-DC27-448A-8685-4B59D9457A8D}</a:tableStyleId>
              </a:tblPr>
              <a:tblGrid>
                <a:gridCol w="2736304"/>
                <a:gridCol w="5025116"/>
              </a:tblGrid>
              <a:tr h="180020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</a:tr>
              <a:tr h="180020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10 CuadroTexto"/>
          <p:cNvSpPr txBox="1"/>
          <p:nvPr/>
        </p:nvSpPr>
        <p:spPr>
          <a:xfrm>
            <a:off x="583624" y="1779662"/>
            <a:ext cx="2620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5.5 Cable coaxial para E1s, desde el panel del radio hasta el mux</a:t>
            </a:r>
          </a:p>
          <a:p>
            <a:endParaRPr lang="es-ES" b="1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633596" y="3620537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5.6 Cable Ethernet para conexión a servicios</a:t>
            </a:r>
          </a:p>
          <a:p>
            <a:endParaRPr lang="es-ES" sz="1200" dirty="0">
              <a:solidFill>
                <a:schemeClr val="tx1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0" t="41681" r="43850" b="37600"/>
          <a:stretch/>
        </p:blipFill>
        <p:spPr bwMode="auto">
          <a:xfrm>
            <a:off x="4427984" y="1575954"/>
            <a:ext cx="2386274" cy="1211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771" y="3056032"/>
            <a:ext cx="1790700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539552" y="830518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5. Accesorios</a:t>
            </a:r>
            <a:endParaRPr lang="es-CO" sz="12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endParaRPr lang="es-ES" sz="1200" dirty="0">
              <a:solidFill>
                <a:schemeClr val="tx1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2675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1133963" y="203418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2400" dirty="0"/>
              <a:t>Componentes radios </a:t>
            </a:r>
            <a:r>
              <a:rPr lang="es-ES" sz="2400" dirty="0" err="1"/>
              <a:t>iPasolink</a:t>
            </a:r>
            <a:r>
              <a:rPr lang="es-ES" sz="2400" dirty="0"/>
              <a:t> </a:t>
            </a:r>
            <a:r>
              <a:rPr lang="es-ES" sz="2400" dirty="0" smtClean="0"/>
              <a:t>400</a:t>
            </a:r>
            <a:endParaRPr sz="2400" dirty="0"/>
          </a:p>
        </p:txBody>
      </p:sp>
      <p:pic>
        <p:nvPicPr>
          <p:cNvPr id="36" name="3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273" y="52498"/>
            <a:ext cx="848749" cy="77802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8842163" y="555526"/>
            <a:ext cx="301837" cy="458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041" y="1199423"/>
            <a:ext cx="3526093" cy="3845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460151" y="830518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6. Instalación sistema de radio en torre</a:t>
            </a:r>
            <a:endParaRPr lang="es-CO" sz="1200" b="1" dirty="0">
              <a:solidFill>
                <a:schemeClr val="tx1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5945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287</Words>
  <Application>Microsoft Office PowerPoint</Application>
  <PresentationFormat>Presentación en pantalla (16:9)</PresentationFormat>
  <Paragraphs>88</Paragraphs>
  <Slides>11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Montserrat</vt:lpstr>
      <vt:lpstr>Fira Sans Extra Condensed Medium</vt:lpstr>
      <vt:lpstr>Montserrat </vt:lpstr>
      <vt:lpstr>Calibri</vt:lpstr>
      <vt:lpstr>Management Consulting Toolkit by Slidesgo</vt:lpstr>
      <vt:lpstr>Presentación de PowerPoint</vt:lpstr>
      <vt:lpstr>Componentes radios iPasolink 400</vt:lpstr>
      <vt:lpstr>Componentes radios iPasolink 400</vt:lpstr>
      <vt:lpstr>Componentes radios iPasolink 400</vt:lpstr>
      <vt:lpstr>Componentes radios iPasolink 400</vt:lpstr>
      <vt:lpstr>Componentes radios iPasolink 400</vt:lpstr>
      <vt:lpstr>Componentes radios iPasolink 400</vt:lpstr>
      <vt:lpstr>Componentes radios iPasolink 400</vt:lpstr>
      <vt:lpstr>Componentes radios iPasolink 400</vt:lpstr>
      <vt:lpstr>Componentes radios iPasolink 400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EQUIPO</dc:creator>
  <cp:lastModifiedBy>user</cp:lastModifiedBy>
  <cp:revision>41</cp:revision>
  <dcterms:modified xsi:type="dcterms:W3CDTF">2022-06-21T19:49:15Z</dcterms:modified>
</cp:coreProperties>
</file>